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8288000" cy="10287000"/>
  <p:notesSz cx="6858000" cy="9144000"/>
  <p:embeddedFontLst>
    <p:embeddedFont>
      <p:font typeface="Montserrat" panose="00000500000000000000" pitchFamily="2" charset="-18"/>
      <p:regular r:id="rId15"/>
    </p:embeddedFont>
    <p:embeddedFont>
      <p:font typeface="Montserrat Bold" panose="020B0604020202020204" charset="-18"/>
      <p:regular r:id="rId16"/>
    </p:embeddedFont>
    <p:embeddedFont>
      <p:font typeface="Open Sans" panose="020B0606030504020204" pitchFamily="34" charset="0"/>
      <p:regular r:id="rId17"/>
      <p:bold r:id="rId18"/>
    </p:embeddedFont>
    <p:embeddedFont>
      <p:font typeface="Open Sans Bold" panose="020B0806030504020204" charset="0"/>
      <p:regular r:id="rId19"/>
      <p:bold r:id="rId20"/>
    </p:embeddedFont>
    <p:embeddedFont>
      <p:font typeface="Open Sans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4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www.bioszeparacio.hu/termekek/gc/l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oszeparacio.hu/termekek/gc/lion/#applikacio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773" y="6203565"/>
            <a:ext cx="3888183" cy="4324208"/>
          </a:xfrm>
          <a:custGeom>
            <a:avLst/>
            <a:gdLst/>
            <a:ahLst/>
            <a:cxnLst/>
            <a:rect l="l" t="t" r="r" b="b"/>
            <a:pathLst>
              <a:path w="3888183" h="4324208">
                <a:moveTo>
                  <a:pt x="0" y="0"/>
                </a:moveTo>
                <a:lnTo>
                  <a:pt x="3888183" y="0"/>
                </a:lnTo>
                <a:lnTo>
                  <a:pt x="3888183" y="4324208"/>
                </a:lnTo>
                <a:lnTo>
                  <a:pt x="0" y="4324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49131">
            <a:off x="15011534" y="-1348771"/>
            <a:ext cx="3888183" cy="4324208"/>
          </a:xfrm>
          <a:custGeom>
            <a:avLst/>
            <a:gdLst/>
            <a:ahLst/>
            <a:cxnLst/>
            <a:rect l="l" t="t" r="r" b="b"/>
            <a:pathLst>
              <a:path w="3888183" h="4324208">
                <a:moveTo>
                  <a:pt x="0" y="0"/>
                </a:moveTo>
                <a:lnTo>
                  <a:pt x="3888184" y="0"/>
                </a:lnTo>
                <a:lnTo>
                  <a:pt x="3888184" y="4324208"/>
                </a:lnTo>
                <a:lnTo>
                  <a:pt x="0" y="4324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8700" y="257592"/>
            <a:ext cx="4082336" cy="1542216"/>
          </a:xfrm>
          <a:custGeom>
            <a:avLst/>
            <a:gdLst/>
            <a:ahLst/>
            <a:cxnLst/>
            <a:rect l="l" t="t" r="r" b="b"/>
            <a:pathLst>
              <a:path w="4082336" h="1542216">
                <a:moveTo>
                  <a:pt x="0" y="0"/>
                </a:moveTo>
                <a:lnTo>
                  <a:pt x="4082336" y="0"/>
                </a:lnTo>
                <a:lnTo>
                  <a:pt x="4082336" y="1542216"/>
                </a:lnTo>
                <a:lnTo>
                  <a:pt x="0" y="154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97679" y="9419071"/>
            <a:ext cx="3363495" cy="558393"/>
          </a:xfrm>
          <a:custGeom>
            <a:avLst/>
            <a:gdLst/>
            <a:ahLst/>
            <a:cxnLst/>
            <a:rect l="l" t="t" r="r" b="b"/>
            <a:pathLst>
              <a:path w="3363495" h="558393">
                <a:moveTo>
                  <a:pt x="0" y="0"/>
                </a:moveTo>
                <a:lnTo>
                  <a:pt x="3363494" y="0"/>
                </a:lnTo>
                <a:lnTo>
                  <a:pt x="3363494" y="558393"/>
                </a:lnTo>
                <a:lnTo>
                  <a:pt x="0" y="5583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742740" y="6732203"/>
            <a:ext cx="2268471" cy="1905516"/>
          </a:xfrm>
          <a:custGeom>
            <a:avLst/>
            <a:gdLst/>
            <a:ahLst/>
            <a:cxnLst/>
            <a:rect l="l" t="t" r="r" b="b"/>
            <a:pathLst>
              <a:path w="2268471" h="1905516">
                <a:moveTo>
                  <a:pt x="0" y="0"/>
                </a:moveTo>
                <a:lnTo>
                  <a:pt x="2268471" y="0"/>
                </a:lnTo>
                <a:lnTo>
                  <a:pt x="2268471" y="1905516"/>
                </a:lnTo>
                <a:lnTo>
                  <a:pt x="0" y="19055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85040" y="2798100"/>
            <a:ext cx="11317921" cy="2873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</a:pPr>
            <a:r>
              <a:rPr lang="en-US" sz="10400" b="1">
                <a:solidFill>
                  <a:srgbClr val="265A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LION </a:t>
            </a:r>
          </a:p>
          <a:p>
            <a:pPr algn="ctr">
              <a:lnSpc>
                <a:spcPts val="11232"/>
              </a:lnSpc>
            </a:pPr>
            <a:r>
              <a:rPr lang="en-US" sz="10400" b="1">
                <a:solidFill>
                  <a:srgbClr val="265A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GC oszlopok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03319" y="5998778"/>
            <a:ext cx="1457801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Prémium minőségű állófázisok rutinszerű és nagy igényű GC alkalmazásokhoz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9222">
            <a:off x="14796320" y="-2400191"/>
            <a:ext cx="4602660" cy="5118806"/>
          </a:xfrm>
          <a:custGeom>
            <a:avLst/>
            <a:gdLst/>
            <a:ahLst/>
            <a:cxnLst/>
            <a:rect l="l" t="t" r="r" b="b"/>
            <a:pathLst>
              <a:path w="4602660" h="5118806">
                <a:moveTo>
                  <a:pt x="0" y="0"/>
                </a:moveTo>
                <a:lnTo>
                  <a:pt x="4602660" y="0"/>
                </a:lnTo>
                <a:lnTo>
                  <a:pt x="4602660" y="5118806"/>
                </a:lnTo>
                <a:lnTo>
                  <a:pt x="0" y="5118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1873" y="734169"/>
            <a:ext cx="12914720" cy="90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912"/>
              </a:lnSpc>
              <a:spcBef>
                <a:spcPct val="0"/>
              </a:spcBef>
            </a:pPr>
            <a:r>
              <a:rPr lang="en-US" sz="6400" b="1">
                <a:solidFill>
                  <a:srgbClr val="FF75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Magas hőmérsékletű</a:t>
            </a:r>
            <a:r>
              <a:rPr lang="en-US" sz="6400" b="1" u="none" strike="noStrike">
                <a:solidFill>
                  <a:srgbClr val="FF75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fázisok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1873" y="2289465"/>
            <a:ext cx="17507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LN-1 HT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1873" y="2887000"/>
            <a:ext cx="8382127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100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% dimetil-polisziloxán – teljesen apoláris, nagy hőállóságú fázis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2044" y="3374044"/>
            <a:ext cx="8381956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Maga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s forráspontú szénhidrogének, waxok, olajok, nehéz aromások rutin és speciális elválasztásához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1873" y="4337338"/>
            <a:ext cx="17507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LN-8 HT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1873" y="4934873"/>
            <a:ext cx="8382127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Közepes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en apoláris HT fázis egyedi szelektivitással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2044" y="5421917"/>
            <a:ext cx="8381956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Hasznos ott, ahol magas hőmérséklet 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és speciális aromás/halogénezett komponens-szelektivitás szükséges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78521" y="6385211"/>
            <a:ext cx="2730462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LN-35 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78521" y="6982746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35% f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enil – közepesen poláris HT oszlop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78692" y="7469790"/>
            <a:ext cx="7671363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Kiváló peszticidekhez, fta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látokhoz, PAH-okhoz és magasabb hőmérsékleten futtatott nehéz mátrixokhoz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78350" y="2228174"/>
            <a:ext cx="17507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LN-5 HT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78350" y="2825708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5% 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fenil – alacsony polaritású, HT kivitel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78521" y="3312753"/>
            <a:ext cx="7671363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Alkalmas nagy hőmérsékletű analízisre üzemanyagok, n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ehéz szénhidrogének, olajfrakciók esetén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78180" y="4337338"/>
            <a:ext cx="2332450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LN-17 HT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78180" y="4934873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50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% fenil – közepesen poláris, magas hőállóságú fázis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78350" y="5421917"/>
            <a:ext cx="7487665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Sterolok, sztero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idok, polárosabb félig illó komponensek és nehéz szerves vegyületek HT elválasztására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2215" y="6385211"/>
            <a:ext cx="2761078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LN-65 HT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2215" y="6982746"/>
            <a:ext cx="748783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65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% fenil – aromásan gazdag, erősen szelektív HT fázis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2044" y="7441215"/>
            <a:ext cx="7487665" cy="1153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ehéz aromás keverékek, trigliceridek és magas C-számú poliaromások elválasztásához, magas hőprogramok mellett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2386" y="8985534"/>
            <a:ext cx="17003630" cy="81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FF751F"/>
                </a:solidFill>
                <a:latin typeface="Open Sans"/>
                <a:ea typeface="Open Sans"/>
                <a:cs typeface="Open Sans"/>
                <a:sym typeface="Open Sans"/>
              </a:rPr>
              <a:t>A HT (High-T</a:t>
            </a:r>
            <a:r>
              <a:rPr lang="en-US" sz="1600" u="none" strike="noStrike">
                <a:solidFill>
                  <a:srgbClr val="FF751F"/>
                </a:solidFill>
                <a:latin typeface="Open Sans"/>
                <a:ea typeface="Open Sans"/>
                <a:cs typeface="Open Sans"/>
                <a:sym typeface="Open Sans"/>
              </a:rPr>
              <a:t>emperature) GC oszlopoknál fontos figyelembe venni, hogy a filmvastagság (df) nagymértékben meghatározza a hőállóságot, ezért a vékonyabb film réteg jobban bírja a magas hőmérsékletet. A sütési programot mindig körültekintően kell optimalizálni, mert a túl gyors felfűtés és a nem megfelelő hőprofil fokozhatja a bleedinget és a háttérzajt. Nehéz vagy komplex mátrixok esetén különösen ajánlott a gyári tesztkeverék használata, hogy ellenőrizhető legyen a kolonna állapota és a rendszer megfelelő működése.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9222">
            <a:off x="14796320" y="-2400191"/>
            <a:ext cx="4602660" cy="5118806"/>
          </a:xfrm>
          <a:custGeom>
            <a:avLst/>
            <a:gdLst/>
            <a:ahLst/>
            <a:cxnLst/>
            <a:rect l="l" t="t" r="r" b="b"/>
            <a:pathLst>
              <a:path w="4602660" h="5118806">
                <a:moveTo>
                  <a:pt x="0" y="0"/>
                </a:moveTo>
                <a:lnTo>
                  <a:pt x="4602660" y="0"/>
                </a:lnTo>
                <a:lnTo>
                  <a:pt x="4602660" y="5118806"/>
                </a:lnTo>
                <a:lnTo>
                  <a:pt x="0" y="5118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823678" y="7798587"/>
            <a:ext cx="3705310" cy="4120827"/>
          </a:xfrm>
          <a:custGeom>
            <a:avLst/>
            <a:gdLst/>
            <a:ahLst/>
            <a:cxnLst/>
            <a:rect l="l" t="t" r="r" b="b"/>
            <a:pathLst>
              <a:path w="3705310" h="4120827">
                <a:moveTo>
                  <a:pt x="0" y="0"/>
                </a:moveTo>
                <a:lnTo>
                  <a:pt x="3705310" y="0"/>
                </a:lnTo>
                <a:lnTo>
                  <a:pt x="3705310" y="4120827"/>
                </a:lnTo>
                <a:lnTo>
                  <a:pt x="0" y="4120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61873" y="734169"/>
            <a:ext cx="12914720" cy="90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912"/>
              </a:lnSpc>
              <a:spcBef>
                <a:spcPct val="0"/>
              </a:spcBef>
            </a:pPr>
            <a:r>
              <a:rPr lang="en-US" sz="6400" b="1" u="none" strike="noStrike">
                <a:solidFill>
                  <a:srgbClr val="265A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Méretválaszték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1873" y="3139783"/>
            <a:ext cx="14807336" cy="75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l">
              <a:lnSpc>
                <a:spcPts val="6633"/>
              </a:lnSpc>
              <a:buFont typeface="Arial"/>
              <a:buChar char="•"/>
            </a:pPr>
            <a:r>
              <a:rPr lang="en-US" sz="3300" b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Hossz: 10–105 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1873" y="1947542"/>
            <a:ext cx="14330417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A LION™ GC oszlopok széles méretválaszté</a:t>
            </a:r>
            <a:r>
              <a:rPr lang="en-US" sz="28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kban érhetők el, így könnyen megtalálhatja a módszerhez legjobban illő konfigurációt.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1873" y="5167275"/>
            <a:ext cx="14807336" cy="75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l">
              <a:lnSpc>
                <a:spcPts val="6633"/>
              </a:lnSpc>
              <a:buFont typeface="Arial"/>
              <a:buChar char="•"/>
            </a:pPr>
            <a:r>
              <a:rPr lang="en-US" sz="3300" b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ID: 0.10 / 0.15 / 0.18 / 0.20 / 0.25 / 0.32 / 0.53 mm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1873" y="7042683"/>
            <a:ext cx="14807336" cy="75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6633"/>
              </a:lnSpc>
              <a:buFont typeface="Arial"/>
              <a:buChar char="•"/>
            </a:pPr>
            <a:r>
              <a:rPr lang="en-US" sz="3300" b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Filmvastagság: 0.1–7 µm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31183" y="3954410"/>
            <a:ext cx="14560039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Rövidebb oszlopokhoz gyorsabb analízis és szélesebb csúcso</a:t>
            </a:r>
            <a:r>
              <a:rPr lang="en-US" sz="28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k; hosszabb oszlopokhoz nagyobb felbontás és komplex keverékek jobb elválasztása társul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31183" y="5961279"/>
            <a:ext cx="14728429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A kisebb ID nagyobb érzékenységet és nagyobb riportálhatóságot </a:t>
            </a:r>
            <a:r>
              <a:rPr lang="en-US" sz="28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kínál GC/MS-ben, míg a nagyobb ID robusztusabb, nagyobb terhelhetőségű módszerekhez ideális (pl. GC-FID)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1183" y="7855737"/>
            <a:ext cx="14560039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A vékony film gyorsabb elúciót és magas hőmérséklet-tűrés</a:t>
            </a:r>
            <a:r>
              <a:rPr lang="en-US" sz="28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t ad, míg a vastagabb film előnyös illékony komponensek megfogásához és VOC-analitikához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773" y="6203565"/>
            <a:ext cx="3888183" cy="4324208"/>
          </a:xfrm>
          <a:custGeom>
            <a:avLst/>
            <a:gdLst/>
            <a:ahLst/>
            <a:cxnLst/>
            <a:rect l="l" t="t" r="r" b="b"/>
            <a:pathLst>
              <a:path w="3888183" h="4324208">
                <a:moveTo>
                  <a:pt x="0" y="0"/>
                </a:moveTo>
                <a:lnTo>
                  <a:pt x="3888183" y="0"/>
                </a:lnTo>
                <a:lnTo>
                  <a:pt x="3888183" y="4324208"/>
                </a:lnTo>
                <a:lnTo>
                  <a:pt x="0" y="4324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49131">
            <a:off x="15011534" y="-1348771"/>
            <a:ext cx="3888183" cy="4324208"/>
          </a:xfrm>
          <a:custGeom>
            <a:avLst/>
            <a:gdLst/>
            <a:ahLst/>
            <a:cxnLst/>
            <a:rect l="l" t="t" r="r" b="b"/>
            <a:pathLst>
              <a:path w="3888183" h="4324208">
                <a:moveTo>
                  <a:pt x="0" y="0"/>
                </a:moveTo>
                <a:lnTo>
                  <a:pt x="3888184" y="0"/>
                </a:lnTo>
                <a:lnTo>
                  <a:pt x="3888184" y="4324208"/>
                </a:lnTo>
                <a:lnTo>
                  <a:pt x="0" y="4324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8700" y="257592"/>
            <a:ext cx="4082336" cy="1542216"/>
          </a:xfrm>
          <a:custGeom>
            <a:avLst/>
            <a:gdLst/>
            <a:ahLst/>
            <a:cxnLst/>
            <a:rect l="l" t="t" r="r" b="b"/>
            <a:pathLst>
              <a:path w="4082336" h="1542216">
                <a:moveTo>
                  <a:pt x="0" y="0"/>
                </a:moveTo>
                <a:lnTo>
                  <a:pt x="4082336" y="0"/>
                </a:lnTo>
                <a:lnTo>
                  <a:pt x="4082336" y="1542216"/>
                </a:lnTo>
                <a:lnTo>
                  <a:pt x="0" y="154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97679" y="9419071"/>
            <a:ext cx="3363495" cy="558393"/>
          </a:xfrm>
          <a:custGeom>
            <a:avLst/>
            <a:gdLst/>
            <a:ahLst/>
            <a:cxnLst/>
            <a:rect l="l" t="t" r="r" b="b"/>
            <a:pathLst>
              <a:path w="3363495" h="558393">
                <a:moveTo>
                  <a:pt x="0" y="0"/>
                </a:moveTo>
                <a:lnTo>
                  <a:pt x="3363494" y="0"/>
                </a:lnTo>
                <a:lnTo>
                  <a:pt x="3363494" y="558393"/>
                </a:lnTo>
                <a:lnTo>
                  <a:pt x="0" y="5583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217823" y="2647624"/>
            <a:ext cx="11301259" cy="1259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 b="1" u="sng">
                <a:solidFill>
                  <a:srgbClr val="207185"/>
                </a:solidFill>
                <a:latin typeface="Open Sans Bold"/>
                <a:ea typeface="Open Sans Bold"/>
                <a:cs typeface="Open Sans Bold"/>
                <a:sym typeface="Open Sans Bold"/>
                <a:hlinkClick r:id="rId6" tooltip="https://www.bioszeparacio.hu/termekek/gc/lion/#applikacio"/>
              </a:rPr>
              <a:t>Applikációk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97869" y="4732655"/>
            <a:ext cx="14292262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20718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További információkért látogasson el honlapunkra!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06628" y="6581157"/>
            <a:ext cx="7699772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u="sng" dirty="0">
                <a:solidFill>
                  <a:srgbClr val="207185"/>
                </a:solidFill>
                <a:latin typeface="Open Sans Bold"/>
                <a:ea typeface="Open Sans Bold"/>
                <a:cs typeface="Open Sans Bold"/>
                <a:sym typeface="Open Sans Bold"/>
                <a:hlinkClick r:id="rId7" tooltip="https://www.bioszeparacio.hu/termekek/gc/lion/"/>
              </a:rPr>
              <a:t>www.bioszeparacio.hu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773" y="6203565"/>
            <a:ext cx="3888183" cy="4324208"/>
          </a:xfrm>
          <a:custGeom>
            <a:avLst/>
            <a:gdLst/>
            <a:ahLst/>
            <a:cxnLst/>
            <a:rect l="l" t="t" r="r" b="b"/>
            <a:pathLst>
              <a:path w="3888183" h="4324208">
                <a:moveTo>
                  <a:pt x="0" y="0"/>
                </a:moveTo>
                <a:lnTo>
                  <a:pt x="3888183" y="0"/>
                </a:lnTo>
                <a:lnTo>
                  <a:pt x="3888183" y="4324208"/>
                </a:lnTo>
                <a:lnTo>
                  <a:pt x="0" y="4324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49131">
            <a:off x="15011534" y="-1348771"/>
            <a:ext cx="3888183" cy="4324208"/>
          </a:xfrm>
          <a:custGeom>
            <a:avLst/>
            <a:gdLst/>
            <a:ahLst/>
            <a:cxnLst/>
            <a:rect l="l" t="t" r="r" b="b"/>
            <a:pathLst>
              <a:path w="3888183" h="4324208">
                <a:moveTo>
                  <a:pt x="0" y="0"/>
                </a:moveTo>
                <a:lnTo>
                  <a:pt x="3888184" y="0"/>
                </a:lnTo>
                <a:lnTo>
                  <a:pt x="3888184" y="4324208"/>
                </a:lnTo>
                <a:lnTo>
                  <a:pt x="0" y="4324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304027" y="4268914"/>
            <a:ext cx="9679947" cy="1453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</a:pPr>
            <a:r>
              <a:rPr lang="en-US" sz="10400" b="1">
                <a:solidFill>
                  <a:srgbClr val="265A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Köszönöm</a:t>
            </a:r>
          </a:p>
        </p:txBody>
      </p:sp>
      <p:sp>
        <p:nvSpPr>
          <p:cNvPr id="5" name="Freeform 5"/>
          <p:cNvSpPr/>
          <p:nvPr/>
        </p:nvSpPr>
        <p:spPr>
          <a:xfrm>
            <a:off x="408700" y="257592"/>
            <a:ext cx="4082336" cy="1542216"/>
          </a:xfrm>
          <a:custGeom>
            <a:avLst/>
            <a:gdLst/>
            <a:ahLst/>
            <a:cxnLst/>
            <a:rect l="l" t="t" r="r" b="b"/>
            <a:pathLst>
              <a:path w="4082336" h="1542216">
                <a:moveTo>
                  <a:pt x="0" y="0"/>
                </a:moveTo>
                <a:lnTo>
                  <a:pt x="4082336" y="0"/>
                </a:lnTo>
                <a:lnTo>
                  <a:pt x="4082336" y="1542216"/>
                </a:lnTo>
                <a:lnTo>
                  <a:pt x="0" y="154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97679" y="9419071"/>
            <a:ext cx="3363495" cy="558393"/>
          </a:xfrm>
          <a:custGeom>
            <a:avLst/>
            <a:gdLst/>
            <a:ahLst/>
            <a:cxnLst/>
            <a:rect l="l" t="t" r="r" b="b"/>
            <a:pathLst>
              <a:path w="3363495" h="558393">
                <a:moveTo>
                  <a:pt x="0" y="0"/>
                </a:moveTo>
                <a:lnTo>
                  <a:pt x="3363494" y="0"/>
                </a:lnTo>
                <a:lnTo>
                  <a:pt x="3363494" y="558393"/>
                </a:lnTo>
                <a:lnTo>
                  <a:pt x="0" y="5583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9222">
            <a:off x="15557421" y="446877"/>
            <a:ext cx="1645249" cy="1829749"/>
          </a:xfrm>
          <a:custGeom>
            <a:avLst/>
            <a:gdLst/>
            <a:ahLst/>
            <a:cxnLst/>
            <a:rect l="l" t="t" r="r" b="b"/>
            <a:pathLst>
              <a:path w="1645249" h="1829749">
                <a:moveTo>
                  <a:pt x="0" y="0"/>
                </a:moveTo>
                <a:lnTo>
                  <a:pt x="1645250" y="0"/>
                </a:lnTo>
                <a:lnTo>
                  <a:pt x="1645250" y="1829749"/>
                </a:lnTo>
                <a:lnTo>
                  <a:pt x="0" y="1829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19222">
            <a:off x="-310393" y="8318061"/>
            <a:ext cx="2144532" cy="2385022"/>
          </a:xfrm>
          <a:custGeom>
            <a:avLst/>
            <a:gdLst/>
            <a:ahLst/>
            <a:cxnLst/>
            <a:rect l="l" t="t" r="r" b="b"/>
            <a:pathLst>
              <a:path w="2144532" h="2385022">
                <a:moveTo>
                  <a:pt x="0" y="0"/>
                </a:moveTo>
                <a:lnTo>
                  <a:pt x="2144532" y="0"/>
                </a:lnTo>
                <a:lnTo>
                  <a:pt x="2144532" y="2385022"/>
                </a:lnTo>
                <a:lnTo>
                  <a:pt x="0" y="2385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83547" y="641244"/>
            <a:ext cx="5922182" cy="983175"/>
          </a:xfrm>
          <a:custGeom>
            <a:avLst/>
            <a:gdLst/>
            <a:ahLst/>
            <a:cxnLst/>
            <a:rect l="l" t="t" r="r" b="b"/>
            <a:pathLst>
              <a:path w="5922182" h="983175">
                <a:moveTo>
                  <a:pt x="0" y="0"/>
                </a:moveTo>
                <a:lnTo>
                  <a:pt x="5922182" y="0"/>
                </a:lnTo>
                <a:lnTo>
                  <a:pt x="5922182" y="983175"/>
                </a:lnTo>
                <a:lnTo>
                  <a:pt x="0" y="983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505729" y="75942"/>
            <a:ext cx="2268471" cy="1905516"/>
          </a:xfrm>
          <a:custGeom>
            <a:avLst/>
            <a:gdLst/>
            <a:ahLst/>
            <a:cxnLst/>
            <a:rect l="l" t="t" r="r" b="b"/>
            <a:pathLst>
              <a:path w="2268471" h="1905516">
                <a:moveTo>
                  <a:pt x="0" y="0"/>
                </a:moveTo>
                <a:lnTo>
                  <a:pt x="2268471" y="0"/>
                </a:lnTo>
                <a:lnTo>
                  <a:pt x="2268471" y="1905516"/>
                </a:lnTo>
                <a:lnTo>
                  <a:pt x="0" y="19055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35000" y="5676900"/>
            <a:ext cx="5381629" cy="4310408"/>
          </a:xfrm>
          <a:custGeom>
            <a:avLst/>
            <a:gdLst/>
            <a:ahLst/>
            <a:cxnLst/>
            <a:rect l="l" t="t" r="r" b="b"/>
            <a:pathLst>
              <a:path w="5922429" h="4843808">
                <a:moveTo>
                  <a:pt x="0" y="0"/>
                </a:moveTo>
                <a:lnTo>
                  <a:pt x="5922429" y="0"/>
                </a:lnTo>
                <a:lnTo>
                  <a:pt x="5922429" y="4843808"/>
                </a:lnTo>
                <a:lnTo>
                  <a:pt x="0" y="48438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83547" y="2840246"/>
            <a:ext cx="15653935" cy="380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l">
              <a:lnSpc>
                <a:spcPts val="10399"/>
              </a:lnSpc>
              <a:buFont typeface="Arial"/>
              <a:buChar char="•"/>
            </a:pPr>
            <a:r>
              <a:rPr lang="en-US" sz="5199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30+ </a:t>
            </a:r>
            <a:r>
              <a:rPr lang="en-US" sz="5199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év</a:t>
            </a:r>
            <a:r>
              <a:rPr lang="en-US" sz="5199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tapasztalat</a:t>
            </a:r>
            <a:r>
              <a:rPr lang="en-US" sz="5199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5199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kromatográfiában</a:t>
            </a:r>
            <a:endParaRPr lang="en-US" sz="5199" b="1" dirty="0">
              <a:solidFill>
                <a:srgbClr val="265A6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122679" lvl="1" indent="-561340" algn="l">
              <a:lnSpc>
                <a:spcPts val="10399"/>
              </a:lnSpc>
              <a:buFont typeface="Arial"/>
              <a:buChar char="•"/>
            </a:pPr>
            <a:r>
              <a:rPr lang="en-US" sz="5199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Saját</a:t>
            </a:r>
            <a:r>
              <a:rPr lang="en-US" sz="5199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fejlesztés</a:t>
            </a:r>
            <a:r>
              <a:rPr lang="en-US" sz="5199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LION™ GC </a:t>
            </a:r>
            <a:r>
              <a:rPr lang="en-US" sz="5199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és</a:t>
            </a:r>
            <a:r>
              <a:rPr lang="en-US" sz="5199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HPLC </a:t>
            </a:r>
            <a:r>
              <a:rPr lang="en-US" sz="5199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oszlopok</a:t>
            </a:r>
            <a:endParaRPr lang="en-US" sz="5199" b="1" dirty="0">
              <a:solidFill>
                <a:srgbClr val="265A6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122679" lvl="1" indent="-561340" algn="l">
              <a:lnSpc>
                <a:spcPts val="10399"/>
              </a:lnSpc>
              <a:buFont typeface="Arial"/>
              <a:buChar char="•"/>
            </a:pPr>
            <a:r>
              <a:rPr lang="en-US" sz="5199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Erős </a:t>
            </a:r>
            <a:r>
              <a:rPr lang="en-US" sz="5199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nemzetközi</a:t>
            </a:r>
            <a:r>
              <a:rPr lang="en-US" sz="5199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disztribútorhálózat</a:t>
            </a:r>
            <a:endParaRPr lang="en-US" sz="5199" b="1" dirty="0">
              <a:solidFill>
                <a:srgbClr val="265A6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9222">
            <a:off x="16156992" y="446877"/>
            <a:ext cx="1645249" cy="1829749"/>
          </a:xfrm>
          <a:custGeom>
            <a:avLst/>
            <a:gdLst/>
            <a:ahLst/>
            <a:cxnLst/>
            <a:rect l="l" t="t" r="r" b="b"/>
            <a:pathLst>
              <a:path w="1645249" h="1829749">
                <a:moveTo>
                  <a:pt x="0" y="0"/>
                </a:moveTo>
                <a:lnTo>
                  <a:pt x="1645249" y="0"/>
                </a:lnTo>
                <a:lnTo>
                  <a:pt x="1645249" y="1829749"/>
                </a:lnTo>
                <a:lnTo>
                  <a:pt x="0" y="1829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916774">
            <a:off x="14388939" y="8122158"/>
            <a:ext cx="5740721" cy="6384491"/>
          </a:xfrm>
          <a:custGeom>
            <a:avLst/>
            <a:gdLst/>
            <a:ahLst/>
            <a:cxnLst/>
            <a:rect l="l" t="t" r="r" b="b"/>
            <a:pathLst>
              <a:path w="5740721" h="6384491">
                <a:moveTo>
                  <a:pt x="0" y="0"/>
                </a:moveTo>
                <a:lnTo>
                  <a:pt x="5740722" y="0"/>
                </a:lnTo>
                <a:lnTo>
                  <a:pt x="5740722" y="6384491"/>
                </a:lnTo>
                <a:lnTo>
                  <a:pt x="0" y="6384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9222">
            <a:off x="-310393" y="8318061"/>
            <a:ext cx="2144532" cy="2385022"/>
          </a:xfrm>
          <a:custGeom>
            <a:avLst/>
            <a:gdLst/>
            <a:ahLst/>
            <a:cxnLst/>
            <a:rect l="l" t="t" r="r" b="b"/>
            <a:pathLst>
              <a:path w="2144532" h="2385022">
                <a:moveTo>
                  <a:pt x="0" y="0"/>
                </a:moveTo>
                <a:lnTo>
                  <a:pt x="2144532" y="0"/>
                </a:lnTo>
                <a:lnTo>
                  <a:pt x="2144532" y="2385022"/>
                </a:lnTo>
                <a:lnTo>
                  <a:pt x="0" y="2385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680904"/>
            <a:ext cx="14807336" cy="4108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l">
              <a:lnSpc>
                <a:spcPts val="6633"/>
              </a:lnSpc>
              <a:buFont typeface="Arial"/>
              <a:buChar char="•"/>
            </a:pPr>
            <a:r>
              <a:rPr lang="en-US" sz="3300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Szigorú</a:t>
            </a:r>
            <a:r>
              <a:rPr lang="en-US" sz="3300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QC: </a:t>
            </a:r>
            <a:r>
              <a:rPr lang="en-US" sz="3300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minden</a:t>
            </a:r>
            <a:r>
              <a:rPr lang="en-US" sz="3300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kolonna</a:t>
            </a:r>
            <a:r>
              <a:rPr lang="en-US" sz="3300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külön</a:t>
            </a:r>
            <a:r>
              <a:rPr lang="en-US" sz="3300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tesztelve</a:t>
            </a:r>
            <a:endParaRPr lang="en-US" sz="3300" b="1" dirty="0">
              <a:solidFill>
                <a:srgbClr val="265A6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12470" lvl="1" indent="-356235" algn="l">
              <a:lnSpc>
                <a:spcPts val="6633"/>
              </a:lnSpc>
              <a:buFont typeface="Arial"/>
              <a:buChar char="•"/>
            </a:pPr>
            <a:r>
              <a:rPr lang="en-US" sz="3300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Tesztmix</a:t>
            </a:r>
            <a:r>
              <a:rPr lang="en-US" sz="3300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+ </a:t>
            </a:r>
            <a:r>
              <a:rPr lang="hu-HU" sz="3300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kerámia vágóeszköz</a:t>
            </a:r>
            <a:r>
              <a:rPr lang="en-US" sz="3300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300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dobozban</a:t>
            </a:r>
            <a:endParaRPr lang="en-US" sz="3300" b="1" dirty="0">
              <a:solidFill>
                <a:srgbClr val="265A6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12470" lvl="1" indent="-356235" algn="l">
              <a:lnSpc>
                <a:spcPts val="6633"/>
              </a:lnSpc>
              <a:buFont typeface="Arial"/>
              <a:buChar char="•"/>
            </a:pPr>
            <a:r>
              <a:rPr lang="en-US" sz="3300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Széles </a:t>
            </a:r>
            <a:r>
              <a:rPr lang="en-US" sz="3300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méretválaszték</a:t>
            </a:r>
            <a:endParaRPr lang="en-US" sz="3300" b="1" dirty="0">
              <a:solidFill>
                <a:srgbClr val="265A6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12470" lvl="1" indent="-356235" algn="l">
              <a:lnSpc>
                <a:spcPts val="6633"/>
              </a:lnSpc>
              <a:buFont typeface="Arial"/>
              <a:buChar char="•"/>
            </a:pPr>
            <a:r>
              <a:rPr lang="en-US" sz="3300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Szinte </a:t>
            </a:r>
            <a:r>
              <a:rPr lang="en-US" sz="3300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minden</a:t>
            </a:r>
            <a:r>
              <a:rPr lang="en-US" sz="3300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USP </a:t>
            </a:r>
            <a:r>
              <a:rPr lang="en-US" sz="3300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fázis</a:t>
            </a:r>
            <a:r>
              <a:rPr lang="en-US" sz="3300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elérhető</a:t>
            </a:r>
            <a:endParaRPr lang="en-US" sz="3300" b="1" dirty="0">
              <a:solidFill>
                <a:srgbClr val="265A6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12470" lvl="1" indent="-356235" algn="l">
              <a:lnSpc>
                <a:spcPts val="6633"/>
              </a:lnSpc>
              <a:buFont typeface="Arial"/>
              <a:buChar char="•"/>
            </a:pPr>
            <a:r>
              <a:rPr lang="en-US" sz="3300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Kérésre</a:t>
            </a:r>
            <a:r>
              <a:rPr lang="en-US" sz="3300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egyedi</a:t>
            </a:r>
            <a:r>
              <a:rPr lang="en-US" sz="3300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specifikációk</a:t>
            </a:r>
            <a:r>
              <a:rPr lang="en-US" sz="3300" b="1" dirty="0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is </a:t>
            </a:r>
            <a:r>
              <a:rPr lang="en-US" sz="3300" b="1" dirty="0" err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gyárthatók</a:t>
            </a:r>
            <a:endParaRPr lang="en-US" sz="3300" b="1" dirty="0">
              <a:solidFill>
                <a:srgbClr val="265A6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1873" y="734169"/>
            <a:ext cx="9271376" cy="90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2"/>
              </a:lnSpc>
            </a:pPr>
            <a:r>
              <a:rPr lang="en-US" sz="6400" b="1" dirty="0">
                <a:solidFill>
                  <a:srgbClr val="265A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LION™ GC </a:t>
            </a:r>
            <a:r>
              <a:rPr lang="en-US" sz="6400" b="1" dirty="0" err="1">
                <a:solidFill>
                  <a:srgbClr val="265A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oszlopok</a:t>
            </a:r>
            <a:endParaRPr lang="en-US" sz="6400" b="1" dirty="0">
              <a:solidFill>
                <a:srgbClr val="265A6D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16774">
            <a:off x="14664486" y="7826180"/>
            <a:ext cx="5740721" cy="6384491"/>
          </a:xfrm>
          <a:custGeom>
            <a:avLst/>
            <a:gdLst/>
            <a:ahLst/>
            <a:cxnLst/>
            <a:rect l="l" t="t" r="r" b="b"/>
            <a:pathLst>
              <a:path w="5740721" h="6384491">
                <a:moveTo>
                  <a:pt x="0" y="0"/>
                </a:moveTo>
                <a:lnTo>
                  <a:pt x="5740722" y="0"/>
                </a:lnTo>
                <a:lnTo>
                  <a:pt x="5740722" y="6384491"/>
                </a:lnTo>
                <a:lnTo>
                  <a:pt x="0" y="6384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19222">
            <a:off x="-310393" y="8318061"/>
            <a:ext cx="2144532" cy="2385022"/>
          </a:xfrm>
          <a:custGeom>
            <a:avLst/>
            <a:gdLst/>
            <a:ahLst/>
            <a:cxnLst/>
            <a:rect l="l" t="t" r="r" b="b"/>
            <a:pathLst>
              <a:path w="2144532" h="2385022">
                <a:moveTo>
                  <a:pt x="0" y="0"/>
                </a:moveTo>
                <a:lnTo>
                  <a:pt x="2144532" y="0"/>
                </a:lnTo>
                <a:lnTo>
                  <a:pt x="2144532" y="2385022"/>
                </a:lnTo>
                <a:lnTo>
                  <a:pt x="0" y="2385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71714" y="4628289"/>
            <a:ext cx="2372286" cy="1708046"/>
          </a:xfrm>
          <a:custGeom>
            <a:avLst/>
            <a:gdLst/>
            <a:ahLst/>
            <a:cxnLst/>
            <a:rect l="l" t="t" r="r" b="b"/>
            <a:pathLst>
              <a:path w="2372286" h="1708046">
                <a:moveTo>
                  <a:pt x="0" y="0"/>
                </a:moveTo>
                <a:lnTo>
                  <a:pt x="2372286" y="0"/>
                </a:lnTo>
                <a:lnTo>
                  <a:pt x="2372286" y="1708047"/>
                </a:lnTo>
                <a:lnTo>
                  <a:pt x="0" y="1708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34125" y="7729134"/>
            <a:ext cx="11301259" cy="2345011"/>
          </a:xfrm>
          <a:custGeom>
            <a:avLst/>
            <a:gdLst/>
            <a:ahLst/>
            <a:cxnLst/>
            <a:rect l="l" t="t" r="r" b="b"/>
            <a:pathLst>
              <a:path w="11301259" h="2345011">
                <a:moveTo>
                  <a:pt x="0" y="0"/>
                </a:moveTo>
                <a:lnTo>
                  <a:pt x="11301259" y="0"/>
                </a:lnTo>
                <a:lnTo>
                  <a:pt x="11301259" y="2345012"/>
                </a:lnTo>
                <a:lnTo>
                  <a:pt x="0" y="23450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61873" y="734169"/>
            <a:ext cx="9271376" cy="90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2"/>
              </a:lnSpc>
            </a:pPr>
            <a:r>
              <a:rPr lang="en-US" sz="6400" b="1">
                <a:solidFill>
                  <a:srgbClr val="265A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Fázis áttekintés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1873" y="1893702"/>
            <a:ext cx="17048235" cy="1295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3"/>
              </a:lnSpc>
            </a:pPr>
            <a:r>
              <a:rPr lang="en-US" sz="3300" b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Laboratóriumi, környezetanalitikai, élelmiszeripari, petrolkémiai és gyógyszer-ipari alkalmazásokhoz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1018" y="4092044"/>
            <a:ext cx="7352258" cy="2570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4" lvl="1" indent="-280672" algn="l">
              <a:lnSpc>
                <a:spcPts val="5226"/>
              </a:lnSpc>
              <a:buFont typeface="Arial"/>
              <a:buChar char="•"/>
            </a:pPr>
            <a:r>
              <a:rPr lang="en-US" sz="2600" b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Nagy tisztaságú, stabil szilikon- és polimeralapú állófázisok</a:t>
            </a:r>
          </a:p>
          <a:p>
            <a:pPr marL="561344" lvl="1" indent="-280672" algn="l">
              <a:lnSpc>
                <a:spcPts val="5226"/>
              </a:lnSpc>
              <a:buFont typeface="Arial"/>
              <a:buChar char="•"/>
            </a:pPr>
            <a:r>
              <a:rPr lang="en-US" sz="2600" b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Széles polaritási tartomány</a:t>
            </a:r>
          </a:p>
          <a:p>
            <a:pPr marL="561344" lvl="1" indent="-280672" algn="l">
              <a:lnSpc>
                <a:spcPts val="5226"/>
              </a:lnSpc>
              <a:buFont typeface="Arial"/>
              <a:buChar char="•"/>
            </a:pPr>
            <a:r>
              <a:rPr lang="en-US" sz="2600" b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Kiváló hőstabilitás és alacsony bleeding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3763432"/>
            <a:ext cx="9002888" cy="322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4" lvl="1" indent="-280672" algn="l">
              <a:lnSpc>
                <a:spcPts val="5226"/>
              </a:lnSpc>
              <a:spcBef>
                <a:spcPct val="0"/>
              </a:spcBef>
              <a:buFont typeface="Arial"/>
              <a:buChar char="•"/>
            </a:pPr>
            <a:r>
              <a:rPr lang="en-US" sz="26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Megbízható csúcsmegújulás hosszú futásoknál</a:t>
            </a:r>
          </a:p>
          <a:p>
            <a:pPr marL="561344" lvl="1" indent="-280672" algn="l">
              <a:lnSpc>
                <a:spcPts val="5226"/>
              </a:lnSpc>
              <a:spcBef>
                <a:spcPct val="0"/>
              </a:spcBef>
              <a:buFont typeface="Arial"/>
              <a:buChar char="•"/>
            </a:pPr>
            <a:r>
              <a:rPr lang="en-US" sz="26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Stabil retenció a teljes élettartam alatt</a:t>
            </a:r>
          </a:p>
          <a:p>
            <a:pPr marL="561344" lvl="1" indent="-280672" algn="l">
              <a:lnSpc>
                <a:spcPts val="5226"/>
              </a:lnSpc>
              <a:spcBef>
                <a:spcPct val="0"/>
              </a:spcBef>
              <a:buFont typeface="Arial"/>
              <a:buChar char="•"/>
            </a:pPr>
            <a:r>
              <a:rPr lang="en-US" sz="26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Könnyen kiválasztható optimális oszlop az alkalmazás szerint</a:t>
            </a:r>
          </a:p>
          <a:p>
            <a:pPr marL="561344" lvl="1" indent="-280672" algn="l">
              <a:lnSpc>
                <a:spcPts val="5226"/>
              </a:lnSpc>
              <a:spcBef>
                <a:spcPct val="0"/>
              </a:spcBef>
              <a:buFont typeface="Arial"/>
              <a:buChar char="•"/>
            </a:pPr>
            <a:r>
              <a:rPr lang="en-US" sz="26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MS-kompatibilis, alacsony szennyeződési háttérrel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9222">
            <a:off x="-841854" y="8842490"/>
            <a:ext cx="2144532" cy="2385022"/>
          </a:xfrm>
          <a:custGeom>
            <a:avLst/>
            <a:gdLst/>
            <a:ahLst/>
            <a:cxnLst/>
            <a:rect l="l" t="t" r="r" b="b"/>
            <a:pathLst>
              <a:path w="2144532" h="2385022">
                <a:moveTo>
                  <a:pt x="0" y="0"/>
                </a:moveTo>
                <a:lnTo>
                  <a:pt x="2144532" y="0"/>
                </a:lnTo>
                <a:lnTo>
                  <a:pt x="2144532" y="2385022"/>
                </a:lnTo>
                <a:lnTo>
                  <a:pt x="0" y="2385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1873" y="734169"/>
            <a:ext cx="9271376" cy="90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2"/>
              </a:lnSpc>
            </a:pPr>
            <a:r>
              <a:rPr lang="en-US" sz="6400" b="1">
                <a:solidFill>
                  <a:srgbClr val="78C04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Standard GC fázisok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1873" y="2148632"/>
            <a:ext cx="979365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1873" y="2722808"/>
            <a:ext cx="80326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100% dimetil-polisziloxán – teljesen apoláris fázis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1873" y="3207065"/>
            <a:ext cx="8032651" cy="1153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Általános célú oszlop forráspont alapú elválasztásokhoz: szénhidrogének, PCB-k, peszticidek, aromások, oldószermaradványok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1873" y="4751385"/>
            <a:ext cx="979365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1873" y="5347288"/>
            <a:ext cx="80326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5% difenil – alacsony polaritás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1873" y="5981018"/>
            <a:ext cx="8032651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Univerzális fázis illékony és félig illékony komponensekhez: aromások, peszticidek, illóolajok, gyógyszerek.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1873" y="7268162"/>
            <a:ext cx="12292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LN-13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1873" y="7841863"/>
            <a:ext cx="748783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13% difenil – enyhén poláris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2044" y="8326596"/>
            <a:ext cx="7487665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Halogénezett vegyületekhez, EPA 601/602/604 módszerekhez ajánlott.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33249" y="2148632"/>
            <a:ext cx="17507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LN-20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33249" y="2746166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20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% difenil – enyhén/közepesen poláris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33420" y="3233210"/>
            <a:ext cx="7487665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Volat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ilis és aromaanyagok rutinvizsgálatához jó választás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33249" y="4008435"/>
            <a:ext cx="17507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LN-35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33249" y="4605969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35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% difenil – közepesen poláris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33420" y="5093014"/>
            <a:ext cx="7487665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Hat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ékony peszticidekhez, PCB-khez, ftalátokhoz és sztanolokhoz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33249" y="6351583"/>
            <a:ext cx="17507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LN-17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33249" y="6949117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50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% difenil – közepes–erősen poláris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33420" y="7436162"/>
            <a:ext cx="767136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Sztano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lok, szteroidok, ftalátok és peszticidek elemzéséhez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33249" y="8367713"/>
            <a:ext cx="17507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LN-200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33249" y="8965248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Tr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ifluoropropil-methyl polisziloxán – poláris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033420" y="9452292"/>
            <a:ext cx="767136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Fluorozott vegyü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letek, alkoholok, ketonok rutinelemzésére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9222">
            <a:off x="-979627" y="9135769"/>
            <a:ext cx="2144532" cy="2385022"/>
          </a:xfrm>
          <a:custGeom>
            <a:avLst/>
            <a:gdLst/>
            <a:ahLst/>
            <a:cxnLst/>
            <a:rect l="l" t="t" r="r" b="b"/>
            <a:pathLst>
              <a:path w="2144532" h="2385022">
                <a:moveTo>
                  <a:pt x="0" y="0"/>
                </a:moveTo>
                <a:lnTo>
                  <a:pt x="2144532" y="0"/>
                </a:lnTo>
                <a:lnTo>
                  <a:pt x="2144532" y="2385022"/>
                </a:lnTo>
                <a:lnTo>
                  <a:pt x="0" y="2385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1873" y="734169"/>
            <a:ext cx="9271376" cy="90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912"/>
              </a:lnSpc>
              <a:spcBef>
                <a:spcPct val="0"/>
              </a:spcBef>
            </a:pPr>
            <a:r>
              <a:rPr lang="en-US" sz="6400" b="1" u="none" strike="noStrike">
                <a:solidFill>
                  <a:srgbClr val="78C04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Standard GC fázisok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1873" y="2148632"/>
            <a:ext cx="1607000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LN-225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1873" y="2722808"/>
            <a:ext cx="80326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25% cianopropil, 25% fenil – közepesen/magasan poláris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1873" y="3207065"/>
            <a:ext cx="80326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FAME, szterolok, íz/aroma komponensek elkülönítéséhez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1873" y="4008435"/>
            <a:ext cx="1607000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LN-624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1873" y="4604338"/>
            <a:ext cx="80326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6% cianopropilfenil – enyhén/közepesen poláris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1873" y="5091383"/>
            <a:ext cx="80326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Oldószermaradványok, alkoholok, VOC-ok vizsgálatához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1873" y="5968952"/>
            <a:ext cx="1841566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LN-1301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1873" y="6542653"/>
            <a:ext cx="748783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6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% cianopropilfenil – hasonló a 624-hez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2044" y="7027386"/>
            <a:ext cx="7487665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Ált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alános VOC-, oldószer- és alkoholanalízis, USP G43 megfelelője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33249" y="2249965"/>
            <a:ext cx="17507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LN-WAX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33249" y="2847500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PEG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– erősen poláris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33420" y="3334544"/>
            <a:ext cx="7487665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FAME, alkoholok, aromák, 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illó komponensek és aromás keverékek elválasztásához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33249" y="4706436"/>
            <a:ext cx="25008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LN-WAX Plus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33249" y="5303971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PEG,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fokozott inertitás és vízállóság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33420" y="5791015"/>
            <a:ext cx="7487665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Illóanyago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k és aromák nagyobb robusztussággal, jobb hosszú távú stabilitással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33249" y="7168991"/>
            <a:ext cx="17507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LN-FFAP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33249" y="7766526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Savasan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módosított PEG – erősen poláris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33420" y="8253570"/>
            <a:ext cx="7671363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Szerves sava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k, alkoholok, illékony savak (VFA) analíziséhez ideális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2044" y="8266905"/>
            <a:ext cx="17507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LN-1701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2044" y="8864439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14% c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ianopropilfenil – közepesen poláris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62215" y="9351484"/>
            <a:ext cx="767136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Megerősítő ana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lízisekhez, peszticidekhez, PCB-khez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9222">
            <a:off x="-979627" y="9135769"/>
            <a:ext cx="2144532" cy="2385022"/>
          </a:xfrm>
          <a:custGeom>
            <a:avLst/>
            <a:gdLst/>
            <a:ahLst/>
            <a:cxnLst/>
            <a:rect l="l" t="t" r="r" b="b"/>
            <a:pathLst>
              <a:path w="2144532" h="2385022">
                <a:moveTo>
                  <a:pt x="0" y="0"/>
                </a:moveTo>
                <a:lnTo>
                  <a:pt x="2144532" y="0"/>
                </a:lnTo>
                <a:lnTo>
                  <a:pt x="2144532" y="2385022"/>
                </a:lnTo>
                <a:lnTo>
                  <a:pt x="0" y="2385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1873" y="734169"/>
            <a:ext cx="9271376" cy="90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912"/>
              </a:lnSpc>
              <a:spcBef>
                <a:spcPct val="0"/>
              </a:spcBef>
            </a:pPr>
            <a:r>
              <a:rPr lang="en-US" sz="6400" b="1" u="none" strike="noStrike">
                <a:solidFill>
                  <a:srgbClr val="78C04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Standard GC fázisok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1873" y="1965411"/>
            <a:ext cx="17507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0718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LN-23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1873" y="2562945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50% c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ianopropil – erősen poláris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2044" y="3049990"/>
            <a:ext cx="7671363" cy="1153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Kiváló választás zsírsav‑metilészterek (FAME-ek) analíziséhez – különösen a cisz/transz C18 izomerek 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elválasztásához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2044" y="4408143"/>
            <a:ext cx="8130608" cy="154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✅ USP G5 / G48 kompatibilis fázis</a:t>
            </a:r>
          </a:p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✅ Kifejezetten FAME‑ekhez és C18 izomerekh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ez optimalizálva</a:t>
            </a:r>
          </a:p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✅ AOAC / AOCS módszerekhez illeszkedik</a:t>
            </a:r>
          </a:p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✅ Széles hőmérsékleti tartomány, kiváló csúcsforma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1873" y="6176256"/>
            <a:ext cx="7671363" cy="154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A legjobb eredmény érdekében a zsírsavakat GC-analízis előtt FAME formává kell alakítani (standard gyakorlat). Hosszú oszlopokat (60–90 m) célszerű használni komplex keverékeknél az a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lapvonal-szétválasztás eléréséhez.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2044" y="7920600"/>
            <a:ext cx="7671363" cy="1934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u="sng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Tipikus alkalmazási területek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• Zsírsavprofil-vizsgálatok (élelmiszer, táplálkozás)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• Cisz/transz izomerek elkülönítése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• Minőségellenőrzés és tápérték-jelölés</a:t>
            </a:r>
          </a:p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• Konjugált 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linolsavak (CLA) analízise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54926" y="4115770"/>
            <a:ext cx="228055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20718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LN-WAX BA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54926" y="4711673"/>
            <a:ext cx="80326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Bázikusan módosított PEG – nagyon poláris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54926" y="5198718"/>
            <a:ext cx="8032651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Aminok és egyéb bázikus vegyületek poláris környezetben történő elválasztásához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54926" y="6258580"/>
            <a:ext cx="1841566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0718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LN-FAME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54926" y="6832281"/>
            <a:ext cx="748783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100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% cianopropil – nagyon poláris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855097" y="7317014"/>
            <a:ext cx="7487665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FAME cis–tr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ans izomerek kiváló felbontásához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55267" y="2066785"/>
            <a:ext cx="17507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LN-5 BA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855267" y="2664319"/>
            <a:ext cx="7226051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Báz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ikusan módosított 5% fenil – alacsony polaritás, erősen inert felület.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55438" y="3456164"/>
            <a:ext cx="767136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Fluorozott vegyü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letek, alkoholok, ketonok rutinelemzésére</a:t>
            </a:r>
          </a:p>
        </p:txBody>
      </p:sp>
      <p:sp>
        <p:nvSpPr>
          <p:cNvPr id="19" name="Freeform 19"/>
          <p:cNvSpPr/>
          <p:nvPr/>
        </p:nvSpPr>
        <p:spPr>
          <a:xfrm rot="4916774">
            <a:off x="14388939" y="7275086"/>
            <a:ext cx="5740721" cy="6384491"/>
          </a:xfrm>
          <a:custGeom>
            <a:avLst/>
            <a:gdLst/>
            <a:ahLst/>
            <a:cxnLst/>
            <a:rect l="l" t="t" r="r" b="b"/>
            <a:pathLst>
              <a:path w="5740721" h="6384491">
                <a:moveTo>
                  <a:pt x="0" y="0"/>
                </a:moveTo>
                <a:lnTo>
                  <a:pt x="5740722" y="0"/>
                </a:lnTo>
                <a:lnTo>
                  <a:pt x="5740722" y="6384491"/>
                </a:lnTo>
                <a:lnTo>
                  <a:pt x="0" y="6384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9222">
            <a:off x="16738702" y="-46115"/>
            <a:ext cx="1645249" cy="1829749"/>
          </a:xfrm>
          <a:custGeom>
            <a:avLst/>
            <a:gdLst/>
            <a:ahLst/>
            <a:cxnLst/>
            <a:rect l="l" t="t" r="r" b="b"/>
            <a:pathLst>
              <a:path w="1645249" h="1829749">
                <a:moveTo>
                  <a:pt x="0" y="0"/>
                </a:moveTo>
                <a:lnTo>
                  <a:pt x="1645250" y="0"/>
                </a:lnTo>
                <a:lnTo>
                  <a:pt x="1645250" y="1829749"/>
                </a:lnTo>
                <a:lnTo>
                  <a:pt x="0" y="1829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1873" y="734169"/>
            <a:ext cx="9271376" cy="90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2"/>
              </a:lnSpc>
            </a:pPr>
            <a:r>
              <a:rPr lang="en-US" sz="6400" b="1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Low-Bleed fázisok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1873" y="2527590"/>
            <a:ext cx="17507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LN-1 MS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1873" y="3125125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Apoláris, 100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% dimetil-polisziloxán, extra alacsony bleed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2044" y="3612169"/>
            <a:ext cx="7487665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Ideá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lis GC/MS rutin mérésekhez, szénhidrogénekhez, oldószermaradványokhoz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1873" y="4794538"/>
            <a:ext cx="17507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LN-5 MS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1873" y="5392073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5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% fenil – univerzális, alacsony bleedingű fázis GC/MS-hez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2044" y="5879117"/>
            <a:ext cx="7487665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Illóanyagok, f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élig illó komponensek, peszticidek, aromások széles tartományához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1873" y="7140394"/>
            <a:ext cx="2730462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LN-5 MS Plus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1873" y="7737928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F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ejlesztett inertitású, extra alacsony bleed verzió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2044" y="8224973"/>
            <a:ext cx="7671363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Kifejezetten stabi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l alapvonal, kiváló MS-érzékenység és hosszú élettartam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78350" y="2466299"/>
            <a:ext cx="175073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LN-35 MS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78350" y="3063833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35% 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fenil – közepesen poláris, alacsony bleed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78521" y="3550878"/>
            <a:ext cx="7671363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Hatékony p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eszticidek, PAH-ok, ftalátok és félig illó komponensek esetén GC/MS-ben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78180" y="4794538"/>
            <a:ext cx="2332450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LN-1701 MS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78180" y="5392073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14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% cianopropilfenil – konfirmációs és toxikológiai célokra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78350" y="5879117"/>
            <a:ext cx="7487665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Ideális peszt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icidek, PCB-k, és EPA szűrések MS detektálással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78180" y="7099586"/>
            <a:ext cx="2761078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LN-624 MS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78180" y="7697121"/>
            <a:ext cx="7487836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6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% cianopropilfenil – VOC-okra optimalizált, alacsony bleed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78350" y="8184165"/>
            <a:ext cx="7487665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Oldó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szermaradványok, alkoholok, ketonok, VOC-k stabil MS háttérrel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9222">
            <a:off x="16738702" y="-46115"/>
            <a:ext cx="1645249" cy="1829749"/>
          </a:xfrm>
          <a:custGeom>
            <a:avLst/>
            <a:gdLst/>
            <a:ahLst/>
            <a:cxnLst/>
            <a:rect l="l" t="t" r="r" b="b"/>
            <a:pathLst>
              <a:path w="1645249" h="1829749">
                <a:moveTo>
                  <a:pt x="0" y="0"/>
                </a:moveTo>
                <a:lnTo>
                  <a:pt x="1645250" y="0"/>
                </a:lnTo>
                <a:lnTo>
                  <a:pt x="1645250" y="1829749"/>
                </a:lnTo>
                <a:lnTo>
                  <a:pt x="0" y="1829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1873" y="734169"/>
            <a:ext cx="9271376" cy="90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912"/>
              </a:lnSpc>
              <a:spcBef>
                <a:spcPct val="0"/>
              </a:spcBef>
            </a:pPr>
            <a:r>
              <a:rPr lang="en-US" sz="6400" b="1" u="none" strike="noStrike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Low-Bleed fázisok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1873" y="2570337"/>
            <a:ext cx="266922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LN-WAX MS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1873" y="3167872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PEG a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lapú, erősen poláris, low-bleed kialakítással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2044" y="3654916"/>
            <a:ext cx="7671363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Alkoholsorozato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k, aromák, illó- és félig illó poláris komponensek MS-analíziséhez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2044" y="4970635"/>
            <a:ext cx="3613026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LN-WAX Plus MS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2044" y="5568170"/>
            <a:ext cx="7226051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Még a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lacsonyabb bleed, jobb hőstabilitás és hosszabb élettartam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2044" y="6417164"/>
            <a:ext cx="7671363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romák, illó komponensek, ízanyagok nagy érzékenységű MS detektálásához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2044" y="7633575"/>
            <a:ext cx="3613026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LN-FFAP MS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2044" y="8231109"/>
            <a:ext cx="7226051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Sav-modifiká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lt PEG – poláris, low-bleed verzió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2044" y="8718154"/>
            <a:ext cx="7671363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Sze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rves savak, illó savak, VFA, alkoholok MS detektálással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89793" y="2441589"/>
            <a:ext cx="2669229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65A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LN-1301 MS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89793" y="3039123"/>
            <a:ext cx="7226051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6</a:t>
            </a:r>
            <a:r>
              <a:rPr lang="en-US" sz="2200" i="1" u="none" strike="noStrike">
                <a:solidFill>
                  <a:srgbClr val="265A6D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% cianopropilfenil – USP G43 alternatíva, VOC + oldószer maradékokhoz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889964" y="3819224"/>
            <a:ext cx="7671363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Nagyon</a:t>
            </a:r>
            <a:r>
              <a:rPr lang="en-US" sz="2200" u="none" strike="noStrike">
                <a:solidFill>
                  <a:srgbClr val="265A6D"/>
                </a:solidFill>
                <a:latin typeface="Open Sans"/>
                <a:ea typeface="Open Sans"/>
                <a:cs typeface="Open Sans"/>
                <a:sym typeface="Open Sans"/>
              </a:rPr>
              <a:t> tiszta alapvonal és kiváló reprodukció GC/MS rendszerekben</a:t>
            </a:r>
          </a:p>
        </p:txBody>
      </p:sp>
      <p:sp>
        <p:nvSpPr>
          <p:cNvPr id="16" name="Freeform 16"/>
          <p:cNvSpPr/>
          <p:nvPr/>
        </p:nvSpPr>
        <p:spPr>
          <a:xfrm rot="4916774">
            <a:off x="13251566" y="6982204"/>
            <a:ext cx="5740721" cy="6384491"/>
          </a:xfrm>
          <a:custGeom>
            <a:avLst/>
            <a:gdLst/>
            <a:ahLst/>
            <a:cxnLst/>
            <a:rect l="l" t="t" r="r" b="b"/>
            <a:pathLst>
              <a:path w="5740721" h="6384491">
                <a:moveTo>
                  <a:pt x="0" y="0"/>
                </a:moveTo>
                <a:lnTo>
                  <a:pt x="5740721" y="0"/>
                </a:lnTo>
                <a:lnTo>
                  <a:pt x="5740721" y="6384491"/>
                </a:lnTo>
                <a:lnTo>
                  <a:pt x="0" y="6384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1099</Words>
  <Application>Microsoft Office PowerPoint</Application>
  <PresentationFormat>Egyéni</PresentationFormat>
  <Paragraphs>152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1" baseType="lpstr">
      <vt:lpstr>Open Sans Bold</vt:lpstr>
      <vt:lpstr>Open Sans Italics</vt:lpstr>
      <vt:lpstr>Montserrat Bold</vt:lpstr>
      <vt:lpstr>Calibri</vt:lpstr>
      <vt:lpstr>Arial</vt:lpstr>
      <vt:lpstr>Montserrat</vt:lpstr>
      <vt:lpstr>Open Sans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LION GC</dc:title>
  <cp:lastModifiedBy>BJudit</cp:lastModifiedBy>
  <cp:revision>5</cp:revision>
  <dcterms:created xsi:type="dcterms:W3CDTF">2006-08-16T00:00:00Z</dcterms:created>
  <dcterms:modified xsi:type="dcterms:W3CDTF">2025-12-02T11:17:17Z</dcterms:modified>
  <dc:identifier>DAG6RIVANNU</dc:identifier>
</cp:coreProperties>
</file>